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9" r:id="rId3"/>
    <p:sldId id="260" r:id="rId4"/>
    <p:sldId id="258" r:id="rId5"/>
    <p:sldId id="264" r:id="rId6"/>
    <p:sldId id="261" r:id="rId7"/>
    <p:sldId id="263" r:id="rId8"/>
    <p:sldId id="262" r:id="rId9"/>
    <p:sldId id="257" r:id="rId10"/>
    <p:sldId id="265" r:id="rId11"/>
    <p:sldId id="266" r:id="rId12"/>
    <p:sldId id="267" r:id="rId13"/>
    <p:sldId id="268" r:id="rId14"/>
    <p:sldId id="269" r:id="rId15"/>
    <p:sldId id="270"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12" d="100"/>
          <a:sy n="112" d="100"/>
        </p:scale>
        <p:origin x="-1506" y="-78"/>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D4FC8DDC-6B06-4FF3-98A5-E7CF4B06DD81}" type="datetimeFigureOut">
              <a:rPr lang="en-US" smtClean="0"/>
              <a:t>5/21/2014</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C2F71B0E-AC13-446A-9031-39DF809C55E2}"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D4FC8DDC-6B06-4FF3-98A5-E7CF4B06DD81}" type="datetimeFigureOut">
              <a:rPr lang="en-US" smtClean="0"/>
              <a:t>5/21/2014</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C2F71B0E-AC13-446A-9031-39DF809C55E2}"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D4FC8DDC-6B06-4FF3-98A5-E7CF4B06DD81}" type="datetimeFigureOut">
              <a:rPr lang="en-US" smtClean="0"/>
              <a:t>5/21/2014</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C2F71B0E-AC13-446A-9031-39DF809C55E2}"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D4FC8DDC-6B06-4FF3-98A5-E7CF4B06DD81}" type="datetimeFigureOut">
              <a:rPr lang="en-US" smtClean="0"/>
              <a:t>5/21/2014</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C2F71B0E-AC13-446A-9031-39DF809C55E2}" type="slidenum">
              <a:rPr lang="en-US" smtClean="0"/>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D4FC8DDC-6B06-4FF3-98A5-E7CF4B06DD81}" type="datetimeFigureOut">
              <a:rPr lang="en-US" smtClean="0"/>
              <a:t>5/21/2014</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C2F71B0E-AC13-446A-9031-39DF809C55E2}" type="slidenum">
              <a:rPr lang="en-US" smtClean="0"/>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D4FC8DDC-6B06-4FF3-98A5-E7CF4B06DD81}" type="datetimeFigureOut">
              <a:rPr lang="en-US" smtClean="0"/>
              <a:t>5/21/2014</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C2F71B0E-AC13-446A-9031-39DF809C55E2}" type="slidenum">
              <a:rPr lang="en-US" smtClean="0"/>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D4FC8DDC-6B06-4FF3-98A5-E7CF4B06DD81}" type="datetimeFigureOut">
              <a:rPr lang="en-US" smtClean="0"/>
              <a:t>5/21/2014</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C2F71B0E-AC13-446A-9031-39DF809C55E2}"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D4FC8DDC-6B06-4FF3-98A5-E7CF4B06DD81}" type="datetimeFigureOut">
              <a:rPr lang="en-US" smtClean="0"/>
              <a:t>5/21/2014</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C2F71B0E-AC13-446A-9031-39DF809C55E2}" type="slidenum">
              <a:rPr lang="en-US" smtClean="0"/>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D4FC8DDC-6B06-4FF3-98A5-E7CF4B06DD81}" type="datetimeFigureOut">
              <a:rPr lang="en-US" smtClean="0"/>
              <a:t>5/21/2014</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C2F71B0E-AC13-446A-9031-39DF809C55E2}"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D4FC8DDC-6B06-4FF3-98A5-E7CF4B06DD81}" type="datetimeFigureOut">
              <a:rPr lang="en-US" smtClean="0"/>
              <a:t>5/21/2014</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C2F71B0E-AC13-446A-9031-39DF809C55E2}"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D4FC8DDC-6B06-4FF3-98A5-E7CF4B06DD81}" type="datetimeFigureOut">
              <a:rPr lang="en-US" smtClean="0"/>
              <a:t>5/21/2014</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C2F71B0E-AC13-446A-9031-39DF809C55E2}" type="slidenum">
              <a:rPr lang="en-US" smtClean="0"/>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D4FC8DDC-6B06-4FF3-98A5-E7CF4B06DD81}" type="datetimeFigureOut">
              <a:rPr lang="en-US" smtClean="0"/>
              <a:t>5/21/2014</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C2F71B0E-AC13-446A-9031-39DF809C55E2}"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http://www.eval.org/"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990601"/>
            <a:ext cx="7772400" cy="2591762"/>
          </a:xfrm>
        </p:spPr>
        <p:txBody>
          <a:bodyPr>
            <a:normAutofit/>
          </a:bodyPr>
          <a:lstStyle/>
          <a:p>
            <a:pPr algn="ctr"/>
            <a:r>
              <a:rPr lang="en-US" sz="2000" dirty="0" smtClean="0"/>
              <a:t>Introducing the</a:t>
            </a:r>
            <a:br>
              <a:rPr lang="en-US" sz="2000" dirty="0" smtClean="0"/>
            </a:br>
            <a:r>
              <a:rPr lang="en-US" sz="2800" dirty="0" smtClean="0"/>
              <a:t>American Evaluation Association’s</a:t>
            </a:r>
            <a:br>
              <a:rPr lang="en-US" sz="2800" dirty="0" smtClean="0"/>
            </a:br>
            <a:r>
              <a:rPr lang="en-US" sz="2800" dirty="0" smtClean="0"/>
              <a:t>Topical Interest Group on</a:t>
            </a:r>
            <a:br>
              <a:rPr lang="en-US" sz="2800" dirty="0" smtClean="0"/>
            </a:br>
            <a:r>
              <a:rPr lang="en-US" sz="2800" dirty="0" smtClean="0"/>
              <a:t/>
            </a:r>
            <a:br>
              <a:rPr lang="en-US" sz="2800" dirty="0" smtClean="0"/>
            </a:br>
            <a:r>
              <a:rPr lang="en-US" sz="3600" dirty="0" smtClean="0"/>
              <a:t>Translational Research Evaluation</a:t>
            </a:r>
            <a:endParaRPr lang="en-US" dirty="0"/>
          </a:p>
        </p:txBody>
      </p:sp>
    </p:spTree>
    <p:extLst>
      <p:ext uri="{BB962C8B-B14F-4D97-AF65-F5344CB8AC3E}">
        <p14:creationId xmlns:p14="http://schemas.microsoft.com/office/powerpoint/2010/main" val="173605920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en-US" dirty="0" smtClean="0"/>
              <a:t>Potential Projects</a:t>
            </a:r>
          </a:p>
          <a:p>
            <a:pPr lvl="1"/>
            <a:r>
              <a:rPr lang="en-US" dirty="0"/>
              <a:t>Innovative Methods/Best Practices for Translational Research</a:t>
            </a:r>
          </a:p>
          <a:p>
            <a:pPr lvl="1"/>
            <a:r>
              <a:rPr lang="en-US" dirty="0"/>
              <a:t>Translational Research Evaluation Strategies</a:t>
            </a:r>
          </a:p>
          <a:p>
            <a:pPr lvl="1"/>
            <a:r>
              <a:rPr lang="en-US" dirty="0"/>
              <a:t>Definitions for Translational Research Evaluation</a:t>
            </a:r>
          </a:p>
          <a:p>
            <a:pPr lvl="1"/>
            <a:r>
              <a:rPr lang="en-US" dirty="0"/>
              <a:t>Evaluation Policy in Translational Research</a:t>
            </a:r>
          </a:p>
          <a:p>
            <a:pPr lvl="1"/>
            <a:r>
              <a:rPr lang="en-US" dirty="0"/>
              <a:t>Bibliometrics Assessment in Translational Research Evaluation</a:t>
            </a:r>
          </a:p>
          <a:p>
            <a:pPr lvl="1"/>
            <a:r>
              <a:rPr lang="en-US" dirty="0"/>
              <a:t>Focus groups in Translational Research Evaluation</a:t>
            </a:r>
          </a:p>
          <a:p>
            <a:pPr lvl="1"/>
            <a:r>
              <a:rPr lang="en-US" dirty="0"/>
              <a:t>Distribution of WHO evaluation elements as guidance for assessing  and measuring value in Translational Research Evaluation</a:t>
            </a:r>
          </a:p>
          <a:p>
            <a:pPr lvl="1"/>
            <a:endParaRPr lang="en-US" dirty="0"/>
          </a:p>
        </p:txBody>
      </p:sp>
      <p:sp>
        <p:nvSpPr>
          <p:cNvPr id="3" name="Title 2"/>
          <p:cNvSpPr>
            <a:spLocks noGrp="1"/>
          </p:cNvSpPr>
          <p:nvPr>
            <p:ph type="title"/>
          </p:nvPr>
        </p:nvSpPr>
        <p:spPr/>
        <p:txBody>
          <a:bodyPr/>
          <a:lstStyle/>
          <a:p>
            <a:r>
              <a:rPr lang="en-US" dirty="0" smtClean="0"/>
              <a:t>Proposed First Year Activities</a:t>
            </a:r>
            <a:endParaRPr lang="en-US" dirty="0"/>
          </a:p>
        </p:txBody>
      </p:sp>
    </p:spTree>
    <p:extLst>
      <p:ext uri="{BB962C8B-B14F-4D97-AF65-F5344CB8AC3E}">
        <p14:creationId xmlns:p14="http://schemas.microsoft.com/office/powerpoint/2010/main" val="325479429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20000"/>
          </a:bodyPr>
          <a:lstStyle/>
          <a:p>
            <a:r>
              <a:rPr lang="en-US" dirty="0" smtClean="0"/>
              <a:t>Quarter 1</a:t>
            </a:r>
          </a:p>
          <a:p>
            <a:pPr lvl="1"/>
            <a:r>
              <a:rPr lang="en-US" sz="2400" dirty="0" smtClean="0"/>
              <a:t>Host </a:t>
            </a:r>
            <a:r>
              <a:rPr lang="en-US" sz="2400" dirty="0"/>
              <a:t>the 1</a:t>
            </a:r>
            <a:r>
              <a:rPr lang="en-US" sz="2400" baseline="30000" dirty="0"/>
              <a:t>st</a:t>
            </a:r>
            <a:r>
              <a:rPr lang="en-US" sz="2400" dirty="0"/>
              <a:t> TIG call and identify Collaborative Project Work Groups to develop projects in selected interest areas</a:t>
            </a:r>
          </a:p>
          <a:p>
            <a:pPr lvl="1"/>
            <a:r>
              <a:rPr lang="en-US" sz="2400" dirty="0" smtClean="0"/>
              <a:t>Identify </a:t>
            </a:r>
            <a:r>
              <a:rPr lang="en-US" sz="2400" dirty="0"/>
              <a:t>a work group to develop the TIG call for </a:t>
            </a:r>
            <a:r>
              <a:rPr lang="en-US" sz="2400" dirty="0" smtClean="0"/>
              <a:t>proposals</a:t>
            </a:r>
          </a:p>
          <a:p>
            <a:r>
              <a:rPr lang="en-US" sz="2800" dirty="0" smtClean="0"/>
              <a:t>Quarter 2</a:t>
            </a:r>
          </a:p>
          <a:p>
            <a:pPr lvl="1"/>
            <a:r>
              <a:rPr lang="en-US" dirty="0" smtClean="0"/>
              <a:t>Receive </a:t>
            </a:r>
            <a:r>
              <a:rPr lang="en-US" dirty="0"/>
              <a:t>reports </a:t>
            </a:r>
            <a:r>
              <a:rPr lang="en-US" dirty="0" smtClean="0"/>
              <a:t>from Collaborative </a:t>
            </a:r>
            <a:r>
              <a:rPr lang="en-US" dirty="0"/>
              <a:t>Projects Work Groups and trouble shoot design and analytical problems (repeated quarterly).</a:t>
            </a:r>
          </a:p>
          <a:p>
            <a:pPr lvl="1"/>
            <a:r>
              <a:rPr lang="en-US" dirty="0" smtClean="0"/>
              <a:t>Conduct </a:t>
            </a:r>
            <a:r>
              <a:rPr lang="en-US" dirty="0"/>
              <a:t>learning sessions on new methods through a web conferencing </a:t>
            </a:r>
            <a:r>
              <a:rPr lang="en-US" dirty="0" smtClean="0"/>
              <a:t>structure on topics like data </a:t>
            </a:r>
            <a:r>
              <a:rPr lang="en-US" dirty="0"/>
              <a:t>visualization, social network analysis, bibliometrics, or team science. </a:t>
            </a:r>
          </a:p>
          <a:p>
            <a:pPr lvl="1"/>
            <a:r>
              <a:rPr lang="en-US" dirty="0" smtClean="0"/>
              <a:t>Review </a:t>
            </a:r>
            <a:r>
              <a:rPr lang="en-US" dirty="0"/>
              <a:t>the TIG call for proposals</a:t>
            </a:r>
          </a:p>
        </p:txBody>
      </p:sp>
      <p:sp>
        <p:nvSpPr>
          <p:cNvPr id="3" name="Title 2"/>
          <p:cNvSpPr>
            <a:spLocks noGrp="1"/>
          </p:cNvSpPr>
          <p:nvPr>
            <p:ph type="title"/>
          </p:nvPr>
        </p:nvSpPr>
        <p:spPr/>
        <p:txBody>
          <a:bodyPr/>
          <a:lstStyle/>
          <a:p>
            <a:r>
              <a:rPr lang="en-US" dirty="0" smtClean="0"/>
              <a:t>Proposed First Year Activities</a:t>
            </a:r>
            <a:endParaRPr lang="en-US" dirty="0"/>
          </a:p>
        </p:txBody>
      </p:sp>
    </p:spTree>
    <p:extLst>
      <p:ext uri="{BB962C8B-B14F-4D97-AF65-F5344CB8AC3E}">
        <p14:creationId xmlns:p14="http://schemas.microsoft.com/office/powerpoint/2010/main" val="24843575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b="1" dirty="0"/>
              <a:t>Quarter 3: </a:t>
            </a:r>
            <a:endParaRPr lang="en-US" dirty="0"/>
          </a:p>
          <a:p>
            <a:pPr lvl="1"/>
            <a:r>
              <a:rPr lang="en-US" dirty="0" smtClean="0"/>
              <a:t>Updates </a:t>
            </a:r>
            <a:r>
              <a:rPr lang="en-US" dirty="0"/>
              <a:t>from the Collaborative Project Work Groups</a:t>
            </a:r>
          </a:p>
          <a:p>
            <a:pPr lvl="1"/>
            <a:r>
              <a:rPr lang="en-US" dirty="0" smtClean="0"/>
              <a:t>Posting </a:t>
            </a:r>
            <a:r>
              <a:rPr lang="en-US" dirty="0"/>
              <a:t>of the call for TIG proposals</a:t>
            </a:r>
          </a:p>
          <a:p>
            <a:pPr lvl="1"/>
            <a:r>
              <a:rPr lang="en-US" dirty="0" smtClean="0"/>
              <a:t>Identify </a:t>
            </a:r>
            <a:r>
              <a:rPr lang="en-US" dirty="0"/>
              <a:t>members willing to review TIG </a:t>
            </a:r>
            <a:r>
              <a:rPr lang="en-US" dirty="0" smtClean="0"/>
              <a:t>proposals</a:t>
            </a:r>
            <a:endParaRPr lang="en-US" dirty="0"/>
          </a:p>
          <a:p>
            <a:r>
              <a:rPr lang="en-US" b="1" dirty="0"/>
              <a:t>Quarter 4:</a:t>
            </a:r>
            <a:endParaRPr lang="en-US" dirty="0"/>
          </a:p>
          <a:p>
            <a:pPr lvl="1"/>
            <a:r>
              <a:rPr lang="en-US" dirty="0" smtClean="0"/>
              <a:t>Review </a:t>
            </a:r>
            <a:r>
              <a:rPr lang="en-US" dirty="0"/>
              <a:t>and selection of the TIG submissions.</a:t>
            </a:r>
          </a:p>
          <a:p>
            <a:pPr lvl="1"/>
            <a:r>
              <a:rPr lang="en-US" dirty="0" smtClean="0"/>
              <a:t>Updates </a:t>
            </a:r>
            <a:r>
              <a:rPr lang="en-US" dirty="0"/>
              <a:t>from the Collaborative Project Work Groups</a:t>
            </a:r>
          </a:p>
          <a:p>
            <a:r>
              <a:rPr lang="en-US" dirty="0" smtClean="0"/>
              <a:t>In addition, there will be:</a:t>
            </a:r>
          </a:p>
          <a:p>
            <a:pPr lvl="1"/>
            <a:r>
              <a:rPr lang="en-US" dirty="0" smtClean="0"/>
              <a:t>Outreach to other relevant TIGs</a:t>
            </a:r>
          </a:p>
          <a:p>
            <a:pPr lvl="1"/>
            <a:r>
              <a:rPr lang="en-US" dirty="0" smtClean="0"/>
              <a:t>Outreach to others interested in translational research evaluation</a:t>
            </a:r>
            <a:endParaRPr lang="en-US" dirty="0"/>
          </a:p>
        </p:txBody>
      </p:sp>
      <p:sp>
        <p:nvSpPr>
          <p:cNvPr id="3" name="Title 2"/>
          <p:cNvSpPr>
            <a:spLocks noGrp="1"/>
          </p:cNvSpPr>
          <p:nvPr>
            <p:ph type="title"/>
          </p:nvPr>
        </p:nvSpPr>
        <p:spPr/>
        <p:txBody>
          <a:bodyPr/>
          <a:lstStyle/>
          <a:p>
            <a:r>
              <a:rPr lang="en-US" dirty="0"/>
              <a:t>Proposed First Year Activities</a:t>
            </a:r>
          </a:p>
        </p:txBody>
      </p:sp>
    </p:spTree>
    <p:extLst>
      <p:ext uri="{BB962C8B-B14F-4D97-AF65-F5344CB8AC3E}">
        <p14:creationId xmlns:p14="http://schemas.microsoft.com/office/powerpoint/2010/main" val="39574831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r>
              <a:rPr lang="en-US" dirty="0" smtClean="0"/>
              <a:t>TIG Business Meeting at annual conference in October</a:t>
            </a:r>
          </a:p>
          <a:p>
            <a:r>
              <a:rPr lang="en-US" dirty="0" smtClean="0"/>
              <a:t>Preparation for Review Process (November – January)</a:t>
            </a:r>
          </a:p>
          <a:p>
            <a:pPr lvl="1"/>
            <a:r>
              <a:rPr lang="en-US" dirty="0" smtClean="0"/>
              <a:t>Develop criteria for reviews</a:t>
            </a:r>
          </a:p>
          <a:p>
            <a:pPr lvl="1"/>
            <a:r>
              <a:rPr lang="en-US" dirty="0" smtClean="0"/>
              <a:t>Form reviewer roster for conference proposals</a:t>
            </a:r>
          </a:p>
          <a:p>
            <a:pPr lvl="1"/>
            <a:r>
              <a:rPr lang="en-US" dirty="0" smtClean="0"/>
              <a:t>Elicit interest in special proposals on themes</a:t>
            </a:r>
          </a:p>
          <a:p>
            <a:r>
              <a:rPr lang="en-US" dirty="0" smtClean="0"/>
              <a:t>AEA issues Call for Proposals (January)</a:t>
            </a:r>
          </a:p>
          <a:p>
            <a:r>
              <a:rPr lang="en-US" dirty="0" smtClean="0"/>
              <a:t>AEA forwards proposals to TIGs (March)</a:t>
            </a:r>
          </a:p>
          <a:p>
            <a:r>
              <a:rPr lang="en-US" dirty="0" smtClean="0"/>
              <a:t>TIG reviews proposals and makes recommendations to AEA </a:t>
            </a:r>
            <a:r>
              <a:rPr lang="en-US" dirty="0"/>
              <a:t>(April – June) </a:t>
            </a:r>
            <a:endParaRPr lang="en-US" dirty="0" smtClean="0"/>
          </a:p>
          <a:p>
            <a:r>
              <a:rPr lang="en-US" dirty="0" smtClean="0"/>
              <a:t>Preparation for Conference (July-September)</a:t>
            </a:r>
          </a:p>
          <a:p>
            <a:endParaRPr lang="en-US" dirty="0"/>
          </a:p>
        </p:txBody>
      </p:sp>
      <p:sp>
        <p:nvSpPr>
          <p:cNvPr id="3" name="Title 2"/>
          <p:cNvSpPr>
            <a:spLocks noGrp="1"/>
          </p:cNvSpPr>
          <p:nvPr>
            <p:ph type="title"/>
          </p:nvPr>
        </p:nvSpPr>
        <p:spPr/>
        <p:txBody>
          <a:bodyPr/>
          <a:lstStyle/>
          <a:p>
            <a:r>
              <a:rPr lang="en-US" dirty="0" smtClean="0"/>
              <a:t>TIG Conference Responsibilities</a:t>
            </a:r>
            <a:endParaRPr lang="en-US" dirty="0"/>
          </a:p>
        </p:txBody>
      </p:sp>
    </p:spTree>
    <p:extLst>
      <p:ext uri="{BB962C8B-B14F-4D97-AF65-F5344CB8AC3E}">
        <p14:creationId xmlns:p14="http://schemas.microsoft.com/office/powerpoint/2010/main" val="92176516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dirty="0" smtClean="0"/>
              <a:t>Leadership</a:t>
            </a:r>
          </a:p>
          <a:p>
            <a:pPr lvl="1"/>
            <a:r>
              <a:rPr lang="en-US" dirty="0" smtClean="0"/>
              <a:t>Inaugural Chair: William M. Trochim</a:t>
            </a:r>
          </a:p>
          <a:p>
            <a:pPr lvl="1"/>
            <a:r>
              <a:rPr lang="en-US" dirty="0" smtClean="0"/>
              <a:t>Program Chair: Arthur E. Blank</a:t>
            </a:r>
          </a:p>
          <a:p>
            <a:r>
              <a:rPr lang="en-US" dirty="0" smtClean="0"/>
              <a:t>Governance Needs</a:t>
            </a:r>
          </a:p>
          <a:p>
            <a:pPr lvl="1"/>
            <a:r>
              <a:rPr lang="en-US" dirty="0" smtClean="0"/>
              <a:t>Determine mission/vision</a:t>
            </a:r>
          </a:p>
          <a:p>
            <a:pPr lvl="1"/>
            <a:r>
              <a:rPr lang="en-US" dirty="0" smtClean="0"/>
              <a:t>Determine structure - leadership, subgroups, projects)</a:t>
            </a:r>
          </a:p>
          <a:p>
            <a:pPr lvl="1"/>
            <a:r>
              <a:rPr lang="en-US" dirty="0" smtClean="0"/>
              <a:t>Determine processes – elections, meetings, electronic communications</a:t>
            </a:r>
          </a:p>
          <a:p>
            <a:r>
              <a:rPr lang="en-US" dirty="0" smtClean="0"/>
              <a:t>We will explore how other TIGs organize</a:t>
            </a:r>
          </a:p>
          <a:p>
            <a:pPr lvl="1"/>
            <a:endParaRPr lang="en-US" dirty="0"/>
          </a:p>
        </p:txBody>
      </p:sp>
      <p:sp>
        <p:nvSpPr>
          <p:cNvPr id="3" name="Title 2"/>
          <p:cNvSpPr>
            <a:spLocks noGrp="1"/>
          </p:cNvSpPr>
          <p:nvPr>
            <p:ph type="title"/>
          </p:nvPr>
        </p:nvSpPr>
        <p:spPr/>
        <p:txBody>
          <a:bodyPr/>
          <a:lstStyle/>
          <a:p>
            <a:r>
              <a:rPr lang="en-US" dirty="0" smtClean="0"/>
              <a:t>TIG Governance</a:t>
            </a:r>
            <a:endParaRPr lang="en-US" dirty="0"/>
          </a:p>
        </p:txBody>
      </p:sp>
    </p:spTree>
    <p:extLst>
      <p:ext uri="{BB962C8B-B14F-4D97-AF65-F5344CB8AC3E}">
        <p14:creationId xmlns:p14="http://schemas.microsoft.com/office/powerpoint/2010/main" val="409311977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en-US" dirty="0" smtClean="0"/>
              <a:t>Get the word out</a:t>
            </a:r>
          </a:p>
          <a:p>
            <a:r>
              <a:rPr lang="en-US" dirty="0" smtClean="0"/>
              <a:t>Reach out beyond the CTSAs!</a:t>
            </a:r>
          </a:p>
          <a:p>
            <a:r>
              <a:rPr lang="en-US" dirty="0" smtClean="0"/>
              <a:t>Get some volunteer self-organizing groups</a:t>
            </a:r>
          </a:p>
          <a:p>
            <a:pPr lvl="1"/>
            <a:r>
              <a:rPr lang="en-US" dirty="0" smtClean="0"/>
              <a:t>Membership – start recruiting</a:t>
            </a:r>
          </a:p>
          <a:p>
            <a:pPr lvl="2"/>
            <a:r>
              <a:rPr lang="en-US" dirty="0" smtClean="0"/>
              <a:t>If you are already an AEA member, log onto </a:t>
            </a:r>
            <a:r>
              <a:rPr lang="en-US" dirty="0" smtClean="0">
                <a:hlinkClick r:id="rId2"/>
              </a:rPr>
              <a:t>www.eval.org</a:t>
            </a:r>
            <a:r>
              <a:rPr lang="en-US" dirty="0" smtClean="0"/>
              <a:t> and join the new TIG</a:t>
            </a:r>
          </a:p>
          <a:p>
            <a:pPr lvl="2"/>
            <a:r>
              <a:rPr lang="en-US" dirty="0" smtClean="0"/>
              <a:t>If you aren’t an AEA member, consider joining</a:t>
            </a:r>
          </a:p>
          <a:p>
            <a:pPr lvl="1"/>
            <a:r>
              <a:rPr lang="en-US" dirty="0"/>
              <a:t>Communications – start a website for basic information; develop materials about the TIG</a:t>
            </a:r>
          </a:p>
          <a:p>
            <a:pPr lvl="1"/>
            <a:r>
              <a:rPr lang="en-US" dirty="0"/>
              <a:t>Programs or Projects</a:t>
            </a:r>
          </a:p>
          <a:p>
            <a:pPr lvl="1"/>
            <a:r>
              <a:rPr lang="en-US" dirty="0" smtClean="0"/>
              <a:t>Governance – start framing proposed rules for business meeting</a:t>
            </a:r>
          </a:p>
          <a:p>
            <a:endParaRPr lang="en-US" dirty="0"/>
          </a:p>
        </p:txBody>
      </p:sp>
      <p:sp>
        <p:nvSpPr>
          <p:cNvPr id="3" name="Title 2"/>
          <p:cNvSpPr>
            <a:spLocks noGrp="1"/>
          </p:cNvSpPr>
          <p:nvPr>
            <p:ph type="title"/>
          </p:nvPr>
        </p:nvSpPr>
        <p:spPr/>
        <p:txBody>
          <a:bodyPr/>
          <a:lstStyle/>
          <a:p>
            <a:r>
              <a:rPr lang="en-US" dirty="0" smtClean="0"/>
              <a:t>Next Steps for TIG</a:t>
            </a:r>
            <a:endParaRPr lang="en-US" dirty="0"/>
          </a:p>
        </p:txBody>
      </p:sp>
    </p:spTree>
    <p:extLst>
      <p:ext uri="{BB962C8B-B14F-4D97-AF65-F5344CB8AC3E}">
        <p14:creationId xmlns:p14="http://schemas.microsoft.com/office/powerpoint/2010/main" val="58008757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r>
              <a:rPr lang="en-US" dirty="0" smtClean="0"/>
              <a:t>The American Evaluation Association is the largest professional association of evaluators in the world</a:t>
            </a:r>
          </a:p>
          <a:p>
            <a:r>
              <a:rPr lang="en-US" dirty="0" smtClean="0"/>
              <a:t>MISSION</a:t>
            </a:r>
            <a:r>
              <a:rPr lang="en-US" dirty="0"/>
              <a:t>: The American Evaluation Association’s mission is to improve evaluation practices and methods, increase evaluation use, promote evaluation as a profession, and support the contribution of evaluation to the generation of theory and knowledge about effective human action</a:t>
            </a:r>
            <a:r>
              <a:rPr lang="en-US" dirty="0" smtClean="0"/>
              <a:t>.</a:t>
            </a:r>
          </a:p>
          <a:p>
            <a:r>
              <a:rPr lang="en-US" dirty="0" smtClean="0"/>
              <a:t>Over </a:t>
            </a:r>
            <a:r>
              <a:rPr lang="en-US" dirty="0"/>
              <a:t>7700 </a:t>
            </a:r>
            <a:r>
              <a:rPr lang="en-US" dirty="0" smtClean="0"/>
              <a:t>members from </a:t>
            </a:r>
            <a:r>
              <a:rPr lang="en-US" dirty="0"/>
              <a:t>every state in the United States and over 60 foreign </a:t>
            </a:r>
            <a:r>
              <a:rPr lang="en-US" dirty="0" smtClean="0"/>
              <a:t>countries</a:t>
            </a:r>
            <a:endParaRPr lang="en-US" dirty="0"/>
          </a:p>
          <a:p>
            <a:endParaRPr lang="en-US" dirty="0"/>
          </a:p>
        </p:txBody>
      </p:sp>
      <p:sp>
        <p:nvSpPr>
          <p:cNvPr id="3" name="Title 2"/>
          <p:cNvSpPr>
            <a:spLocks noGrp="1"/>
          </p:cNvSpPr>
          <p:nvPr>
            <p:ph type="title"/>
          </p:nvPr>
        </p:nvSpPr>
        <p:spPr/>
        <p:txBody>
          <a:bodyPr/>
          <a:lstStyle/>
          <a:p>
            <a:r>
              <a:rPr lang="en-US" dirty="0" smtClean="0"/>
              <a:t>What is AEA?</a:t>
            </a:r>
            <a:endParaRPr lang="en-US" dirty="0"/>
          </a:p>
        </p:txBody>
      </p:sp>
    </p:spTree>
    <p:extLst>
      <p:ext uri="{BB962C8B-B14F-4D97-AF65-F5344CB8AC3E}">
        <p14:creationId xmlns:p14="http://schemas.microsoft.com/office/powerpoint/2010/main" val="333960531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Annual Conference</a:t>
            </a:r>
          </a:p>
          <a:p>
            <a:pPr lvl="1"/>
            <a:r>
              <a:rPr lang="en-US" dirty="0" smtClean="0"/>
              <a:t>Hundreds of conference sessions</a:t>
            </a:r>
          </a:p>
          <a:p>
            <a:pPr lvl="1"/>
            <a:r>
              <a:rPr lang="en-US" dirty="0" smtClean="0"/>
              <a:t>Over 50 professional development workshops</a:t>
            </a:r>
          </a:p>
          <a:p>
            <a:pPr lvl="1"/>
            <a:r>
              <a:rPr lang="en-US" dirty="0" smtClean="0"/>
              <a:t>Next conference: Denver</a:t>
            </a:r>
            <a:r>
              <a:rPr lang="en-US" dirty="0"/>
              <a:t>, October 15-18, </a:t>
            </a:r>
            <a:r>
              <a:rPr lang="en-US" dirty="0" smtClean="0"/>
              <a:t>2014</a:t>
            </a:r>
          </a:p>
          <a:p>
            <a:r>
              <a:rPr lang="en-US" dirty="0" smtClean="0"/>
              <a:t>Two journals:</a:t>
            </a:r>
          </a:p>
          <a:p>
            <a:pPr lvl="1"/>
            <a:r>
              <a:rPr lang="en-US" dirty="0" smtClean="0"/>
              <a:t>American Journal of Evaluation</a:t>
            </a:r>
          </a:p>
          <a:p>
            <a:pPr lvl="1"/>
            <a:r>
              <a:rPr lang="en-US" dirty="0" smtClean="0"/>
              <a:t>New Directions in Evaluation</a:t>
            </a:r>
          </a:p>
          <a:p>
            <a:r>
              <a:rPr lang="en-US" dirty="0" smtClean="0"/>
              <a:t>Networking and Community</a:t>
            </a:r>
          </a:p>
          <a:p>
            <a:pPr lvl="1"/>
            <a:r>
              <a:rPr lang="en-US" dirty="0" smtClean="0"/>
              <a:t>TIGs, job bank, newsletters, professional development</a:t>
            </a:r>
            <a:endParaRPr lang="en-US" dirty="0"/>
          </a:p>
        </p:txBody>
      </p:sp>
      <p:sp>
        <p:nvSpPr>
          <p:cNvPr id="3" name="Title 2"/>
          <p:cNvSpPr>
            <a:spLocks noGrp="1"/>
          </p:cNvSpPr>
          <p:nvPr>
            <p:ph type="title"/>
          </p:nvPr>
        </p:nvSpPr>
        <p:spPr/>
        <p:txBody>
          <a:bodyPr/>
          <a:lstStyle/>
          <a:p>
            <a:r>
              <a:rPr lang="en-US" dirty="0" smtClean="0"/>
              <a:t>What is AEA?</a:t>
            </a:r>
            <a:endParaRPr lang="en-US" dirty="0"/>
          </a:p>
        </p:txBody>
      </p:sp>
    </p:spTree>
    <p:extLst>
      <p:ext uri="{BB962C8B-B14F-4D97-AF65-F5344CB8AC3E}">
        <p14:creationId xmlns:p14="http://schemas.microsoft.com/office/powerpoint/2010/main" val="205774823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AEA has 49 TIGS</a:t>
            </a:r>
          </a:p>
          <a:p>
            <a:r>
              <a:rPr lang="en-US" dirty="0" smtClean="0"/>
              <a:t>TIGs are subgroups </a:t>
            </a:r>
            <a:r>
              <a:rPr lang="en-US" dirty="0"/>
              <a:t>of the association comprised of members with common interests. TIGs may be formed around methodologies such as Needs Assessment, around work contexts such as Government Evaluation, around salient concerns such as Feminist Issues, or around professional status such as Independent Consultants</a:t>
            </a:r>
            <a:r>
              <a:rPr lang="en-US" dirty="0" smtClean="0"/>
              <a:t>.</a:t>
            </a:r>
          </a:p>
          <a:p>
            <a:r>
              <a:rPr lang="en-US" dirty="0" smtClean="0"/>
              <a:t>Each member can select up to five TIGs</a:t>
            </a:r>
          </a:p>
          <a:p>
            <a:endParaRPr lang="en-US" dirty="0"/>
          </a:p>
        </p:txBody>
      </p:sp>
      <p:sp>
        <p:nvSpPr>
          <p:cNvPr id="3" name="Title 2"/>
          <p:cNvSpPr>
            <a:spLocks noGrp="1"/>
          </p:cNvSpPr>
          <p:nvPr>
            <p:ph type="title"/>
          </p:nvPr>
        </p:nvSpPr>
        <p:spPr/>
        <p:txBody>
          <a:bodyPr/>
          <a:lstStyle/>
          <a:p>
            <a:r>
              <a:rPr lang="en-US" dirty="0" smtClean="0"/>
              <a:t>What is an AEA TIG?</a:t>
            </a:r>
            <a:endParaRPr lang="en-US" dirty="0"/>
          </a:p>
        </p:txBody>
      </p:sp>
    </p:spTree>
    <p:extLst>
      <p:ext uri="{BB962C8B-B14F-4D97-AF65-F5344CB8AC3E}">
        <p14:creationId xmlns:p14="http://schemas.microsoft.com/office/powerpoint/2010/main" val="118839868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20000"/>
          </a:bodyPr>
          <a:lstStyle/>
          <a:p>
            <a:r>
              <a:rPr lang="en-US" dirty="0" smtClean="0"/>
              <a:t>For conference:</a:t>
            </a:r>
          </a:p>
          <a:p>
            <a:pPr lvl="1"/>
            <a:r>
              <a:rPr lang="en-US" dirty="0" smtClean="0"/>
              <a:t>Primary </a:t>
            </a:r>
            <a:r>
              <a:rPr lang="en-US" dirty="0"/>
              <a:t>vehicle for organizing and sponsoring conference sessions, through soliciting presentations and refereeing submitted proposals. </a:t>
            </a:r>
          </a:p>
          <a:p>
            <a:pPr lvl="1"/>
            <a:r>
              <a:rPr lang="en-US" dirty="0" smtClean="0"/>
              <a:t>Supporters </a:t>
            </a:r>
            <a:r>
              <a:rPr lang="en-US" dirty="0"/>
              <a:t>of and contributors to the Presidential Strand. </a:t>
            </a:r>
          </a:p>
          <a:p>
            <a:pPr lvl="1"/>
            <a:r>
              <a:rPr lang="en-US" dirty="0"/>
              <a:t>P</a:t>
            </a:r>
            <a:r>
              <a:rPr lang="en-US" dirty="0" smtClean="0"/>
              <a:t>roviding </a:t>
            </a:r>
            <a:r>
              <a:rPr lang="en-US" dirty="0"/>
              <a:t>cohesion to and a vehicle for a natural clustering of similar topics for the conference program</a:t>
            </a:r>
            <a:r>
              <a:rPr lang="en-US" dirty="0" smtClean="0"/>
              <a:t>.</a:t>
            </a:r>
          </a:p>
          <a:p>
            <a:r>
              <a:rPr lang="en-US" dirty="0" smtClean="0"/>
              <a:t>General</a:t>
            </a:r>
          </a:p>
          <a:p>
            <a:pPr lvl="1"/>
            <a:r>
              <a:rPr lang="en-US" dirty="0" smtClean="0"/>
              <a:t>Provide </a:t>
            </a:r>
            <a:r>
              <a:rPr lang="en-US" dirty="0"/>
              <a:t>a structure and conduit for sharing knowledge</a:t>
            </a:r>
          </a:p>
          <a:p>
            <a:pPr lvl="1"/>
            <a:r>
              <a:rPr lang="en-US" dirty="0" smtClean="0"/>
              <a:t>Increase </a:t>
            </a:r>
            <a:r>
              <a:rPr lang="en-US" dirty="0"/>
              <a:t>awareness of current </a:t>
            </a:r>
            <a:r>
              <a:rPr lang="en-US" dirty="0" smtClean="0"/>
              <a:t>research</a:t>
            </a:r>
          </a:p>
          <a:p>
            <a:pPr lvl="1"/>
            <a:r>
              <a:rPr lang="en-US" dirty="0" smtClean="0"/>
              <a:t>Facilitate </a:t>
            </a:r>
            <a:r>
              <a:rPr lang="en-US" dirty="0"/>
              <a:t>opportunities for collaborative research and </a:t>
            </a:r>
            <a:r>
              <a:rPr lang="en-US" dirty="0" smtClean="0"/>
              <a:t>evaluation</a:t>
            </a:r>
          </a:p>
          <a:p>
            <a:pPr lvl="1"/>
            <a:r>
              <a:rPr lang="en-US" dirty="0" smtClean="0"/>
              <a:t>AEA provides organizational support</a:t>
            </a:r>
          </a:p>
          <a:p>
            <a:pPr lvl="1"/>
            <a:r>
              <a:rPr lang="en-US" dirty="0" smtClean="0"/>
              <a:t>AEA provides website support</a:t>
            </a:r>
            <a:endParaRPr lang="en-US" dirty="0"/>
          </a:p>
          <a:p>
            <a:pPr lvl="1"/>
            <a:endParaRPr lang="en-US" dirty="0"/>
          </a:p>
        </p:txBody>
      </p:sp>
      <p:sp>
        <p:nvSpPr>
          <p:cNvPr id="3" name="Title 2"/>
          <p:cNvSpPr>
            <a:spLocks noGrp="1"/>
          </p:cNvSpPr>
          <p:nvPr>
            <p:ph type="title"/>
          </p:nvPr>
        </p:nvSpPr>
        <p:spPr/>
        <p:txBody>
          <a:bodyPr/>
          <a:lstStyle/>
          <a:p>
            <a:r>
              <a:rPr lang="en-US" dirty="0" smtClean="0"/>
              <a:t>What do TIGs Do?</a:t>
            </a:r>
            <a:endParaRPr lang="en-US" dirty="0"/>
          </a:p>
        </p:txBody>
      </p:sp>
    </p:spTree>
    <p:extLst>
      <p:ext uri="{BB962C8B-B14F-4D97-AF65-F5344CB8AC3E}">
        <p14:creationId xmlns:p14="http://schemas.microsoft.com/office/powerpoint/2010/main" val="385945762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r>
              <a:rPr lang="en-US" dirty="0" smtClean="0"/>
              <a:t>The dissolution of the CTSA Consortium and the need for structures to sustain the Evaluation KFC efforts</a:t>
            </a:r>
          </a:p>
          <a:p>
            <a:r>
              <a:rPr lang="en-US" dirty="0" smtClean="0"/>
              <a:t>Need for a professional context for CTSA evaluation</a:t>
            </a:r>
          </a:p>
          <a:p>
            <a:r>
              <a:rPr lang="en-US" dirty="0" smtClean="0"/>
              <a:t>Need to connect with evaluators outside the CTSAs who are interested in translational research</a:t>
            </a:r>
          </a:p>
          <a:p>
            <a:r>
              <a:rPr lang="en-US" dirty="0" smtClean="0"/>
              <a:t>AEA is a natural home for CTSA evaluators</a:t>
            </a:r>
          </a:p>
          <a:p>
            <a:pPr lvl="1"/>
            <a:r>
              <a:rPr lang="en-US" dirty="0" smtClean="0"/>
              <a:t>Since 2008 there have been approximately 56 paper presentations and 13 panels (each 3-5 papers) and 6 other presentations on translational research evaluation at AEA annual conference</a:t>
            </a:r>
          </a:p>
        </p:txBody>
      </p:sp>
      <p:sp>
        <p:nvSpPr>
          <p:cNvPr id="3" name="Title 2"/>
          <p:cNvSpPr>
            <a:spLocks noGrp="1"/>
          </p:cNvSpPr>
          <p:nvPr>
            <p:ph type="title"/>
          </p:nvPr>
        </p:nvSpPr>
        <p:spPr/>
        <p:txBody>
          <a:bodyPr>
            <a:normAutofit/>
          </a:bodyPr>
          <a:lstStyle/>
          <a:p>
            <a:r>
              <a:rPr lang="en-US" dirty="0" smtClean="0"/>
              <a:t>What prompted development</a:t>
            </a:r>
            <a:endParaRPr lang="en-US" dirty="0"/>
          </a:p>
        </p:txBody>
      </p:sp>
    </p:spTree>
    <p:extLst>
      <p:ext uri="{BB962C8B-B14F-4D97-AF65-F5344CB8AC3E}">
        <p14:creationId xmlns:p14="http://schemas.microsoft.com/office/powerpoint/2010/main" val="396588156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Early February, 2014 – group self-organizes</a:t>
            </a:r>
          </a:p>
          <a:p>
            <a:r>
              <a:rPr lang="en-US" dirty="0" smtClean="0"/>
              <a:t>Mid February – March 12: TIG Proposal written</a:t>
            </a:r>
          </a:p>
          <a:p>
            <a:r>
              <a:rPr lang="en-US" dirty="0" smtClean="0"/>
              <a:t>March 12: proposal submitted to AEA Board</a:t>
            </a:r>
          </a:p>
          <a:p>
            <a:r>
              <a:rPr lang="en-US" dirty="0" smtClean="0"/>
              <a:t>March 20: AEA Board approval of new TIG</a:t>
            </a:r>
          </a:p>
          <a:p>
            <a:r>
              <a:rPr lang="en-US" dirty="0" smtClean="0"/>
              <a:t>March 24: Official notification of approval</a:t>
            </a:r>
          </a:p>
          <a:p>
            <a:r>
              <a:rPr lang="en-US" dirty="0" smtClean="0"/>
              <a:t>March – October: Pre-organizing activities</a:t>
            </a:r>
          </a:p>
          <a:p>
            <a:r>
              <a:rPr lang="en-US" dirty="0" smtClean="0"/>
              <a:t>October (at AEA Conference): First TIG Business Meeting</a:t>
            </a:r>
            <a:endParaRPr lang="en-US" dirty="0"/>
          </a:p>
        </p:txBody>
      </p:sp>
      <p:sp>
        <p:nvSpPr>
          <p:cNvPr id="3" name="Title 2"/>
          <p:cNvSpPr>
            <a:spLocks noGrp="1"/>
          </p:cNvSpPr>
          <p:nvPr>
            <p:ph type="title"/>
          </p:nvPr>
        </p:nvSpPr>
        <p:spPr/>
        <p:txBody>
          <a:bodyPr/>
          <a:lstStyle/>
          <a:p>
            <a:r>
              <a:rPr lang="en-US" dirty="0" smtClean="0"/>
              <a:t>Chronology</a:t>
            </a:r>
            <a:endParaRPr lang="en-US" dirty="0"/>
          </a:p>
        </p:txBody>
      </p:sp>
    </p:spTree>
    <p:extLst>
      <p:ext uri="{BB962C8B-B14F-4D97-AF65-F5344CB8AC3E}">
        <p14:creationId xmlns:p14="http://schemas.microsoft.com/office/powerpoint/2010/main" val="267433758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r>
              <a:rPr lang="en-US" dirty="0"/>
              <a:t>Angela </a:t>
            </a:r>
            <a:r>
              <a:rPr lang="en-US" dirty="0" smtClean="0"/>
              <a:t>Alexander, UCSD</a:t>
            </a:r>
          </a:p>
          <a:p>
            <a:r>
              <a:rPr lang="en-US" dirty="0"/>
              <a:t>Arthur E. Blank, Einstein and </a:t>
            </a:r>
            <a:r>
              <a:rPr lang="en-US" dirty="0" smtClean="0"/>
              <a:t>Montefiore</a:t>
            </a:r>
          </a:p>
          <a:p>
            <a:r>
              <a:rPr lang="en-US" dirty="0"/>
              <a:t>Gaurav </a:t>
            </a:r>
            <a:r>
              <a:rPr lang="en-US" dirty="0" smtClean="0"/>
              <a:t>Dave, UNC Chapel Hill</a:t>
            </a:r>
          </a:p>
          <a:p>
            <a:r>
              <a:rPr lang="en-US" dirty="0"/>
              <a:t>Deborah </a:t>
            </a:r>
            <a:r>
              <a:rPr lang="en-US" dirty="0" err="1" smtClean="0"/>
              <a:t>DiazGranados</a:t>
            </a:r>
            <a:r>
              <a:rPr lang="en-US" dirty="0" smtClean="0"/>
              <a:t>, VCU</a:t>
            </a:r>
          </a:p>
          <a:p>
            <a:r>
              <a:rPr lang="en-US" dirty="0"/>
              <a:t>Eileen M. </a:t>
            </a:r>
            <a:r>
              <a:rPr lang="en-US" dirty="0" smtClean="0"/>
              <a:t>Harwood, University of Minnesota</a:t>
            </a:r>
          </a:p>
          <a:p>
            <a:r>
              <a:rPr lang="en-US" dirty="0"/>
              <a:t>Janice A. </a:t>
            </a:r>
            <a:r>
              <a:rPr lang="en-US" dirty="0" err="1" smtClean="0"/>
              <a:t>Hogle</a:t>
            </a:r>
            <a:r>
              <a:rPr lang="en-US" dirty="0" smtClean="0"/>
              <a:t>, University of Wisconsin</a:t>
            </a:r>
          </a:p>
          <a:p>
            <a:r>
              <a:rPr lang="en-US" dirty="0"/>
              <a:t>Cathleen T. </a:t>
            </a:r>
            <a:r>
              <a:rPr lang="en-US" dirty="0" smtClean="0"/>
              <a:t>Kane, Weill Cornell</a:t>
            </a:r>
          </a:p>
          <a:p>
            <a:r>
              <a:rPr lang="en-US" dirty="0"/>
              <a:t>William M. </a:t>
            </a:r>
            <a:r>
              <a:rPr lang="en-US" dirty="0" smtClean="0"/>
              <a:t>Trochim, Weill Cornell</a:t>
            </a:r>
          </a:p>
          <a:p>
            <a:r>
              <a:rPr lang="en-US" dirty="0"/>
              <a:t>Donald B. </a:t>
            </a:r>
            <a:r>
              <a:rPr lang="en-US" dirty="0" smtClean="0"/>
              <a:t>Yarbrough, University of Iowa</a:t>
            </a:r>
          </a:p>
          <a:p>
            <a:r>
              <a:rPr lang="en-US" dirty="0"/>
              <a:t>The proposal had 33 signatories who expressed </a:t>
            </a:r>
            <a:r>
              <a:rPr lang="en-US" dirty="0" smtClean="0"/>
              <a:t>an interest </a:t>
            </a:r>
            <a:r>
              <a:rPr lang="en-US" dirty="0"/>
              <a:t>in joining such a </a:t>
            </a:r>
            <a:r>
              <a:rPr lang="en-US" dirty="0" smtClean="0"/>
              <a:t>TIG</a:t>
            </a:r>
            <a:endParaRPr lang="en-US" dirty="0"/>
          </a:p>
        </p:txBody>
      </p:sp>
      <p:sp>
        <p:nvSpPr>
          <p:cNvPr id="3" name="Title 2"/>
          <p:cNvSpPr>
            <a:spLocks noGrp="1"/>
          </p:cNvSpPr>
          <p:nvPr>
            <p:ph type="title"/>
          </p:nvPr>
        </p:nvSpPr>
        <p:spPr/>
        <p:txBody>
          <a:bodyPr/>
          <a:lstStyle/>
          <a:p>
            <a:r>
              <a:rPr lang="en-US" dirty="0" smtClean="0"/>
              <a:t>The Organizing Committee</a:t>
            </a:r>
            <a:endParaRPr lang="en-US" dirty="0"/>
          </a:p>
        </p:txBody>
      </p:sp>
    </p:spTree>
    <p:extLst>
      <p:ext uri="{BB962C8B-B14F-4D97-AF65-F5344CB8AC3E}">
        <p14:creationId xmlns:p14="http://schemas.microsoft.com/office/powerpoint/2010/main" val="389196128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77500" lnSpcReduction="20000"/>
          </a:bodyPr>
          <a:lstStyle/>
          <a:p>
            <a:r>
              <a:rPr lang="en-US" dirty="0" smtClean="0"/>
              <a:t>Topics of interest to members:</a:t>
            </a:r>
          </a:p>
          <a:p>
            <a:pPr lvl="1"/>
            <a:r>
              <a:rPr lang="en-US" dirty="0" smtClean="0"/>
              <a:t>Strategies </a:t>
            </a:r>
            <a:r>
              <a:rPr lang="en-US" dirty="0"/>
              <a:t>to evaluate translational research</a:t>
            </a:r>
          </a:p>
          <a:p>
            <a:pPr lvl="1"/>
            <a:r>
              <a:rPr lang="en-US" dirty="0" smtClean="0"/>
              <a:t>Effective </a:t>
            </a:r>
            <a:r>
              <a:rPr lang="en-US" dirty="0"/>
              <a:t>practices of translational research process evaluation</a:t>
            </a:r>
          </a:p>
          <a:p>
            <a:pPr lvl="1"/>
            <a:r>
              <a:rPr lang="en-US" dirty="0" smtClean="0"/>
              <a:t>Use </a:t>
            </a:r>
            <a:r>
              <a:rPr lang="en-US" dirty="0"/>
              <a:t>of process evaluation, especially process markers in evaluations of new translational research processes  </a:t>
            </a:r>
          </a:p>
          <a:p>
            <a:pPr lvl="1"/>
            <a:r>
              <a:rPr lang="en-US" dirty="0" smtClean="0"/>
              <a:t>Translational </a:t>
            </a:r>
            <a:r>
              <a:rPr lang="en-US" dirty="0"/>
              <a:t>research outcome monitoring, evaluation and use</a:t>
            </a:r>
          </a:p>
          <a:p>
            <a:pPr lvl="1"/>
            <a:r>
              <a:rPr lang="en-US" dirty="0" smtClean="0"/>
              <a:t>Techniques </a:t>
            </a:r>
            <a:r>
              <a:rPr lang="en-US" dirty="0"/>
              <a:t>for measuring impacts of translational research initiatives</a:t>
            </a:r>
          </a:p>
          <a:p>
            <a:pPr lvl="1"/>
            <a:r>
              <a:rPr lang="en-US" dirty="0" smtClean="0"/>
              <a:t>Common </a:t>
            </a:r>
            <a:r>
              <a:rPr lang="en-US" dirty="0"/>
              <a:t>metrics and measures of translational research</a:t>
            </a:r>
          </a:p>
          <a:p>
            <a:pPr lvl="1"/>
            <a:r>
              <a:rPr lang="en-US" dirty="0" smtClean="0"/>
              <a:t>Development </a:t>
            </a:r>
            <a:r>
              <a:rPr lang="en-US" dirty="0"/>
              <a:t>of evaluation frameworks for translational research</a:t>
            </a:r>
          </a:p>
          <a:p>
            <a:pPr lvl="1"/>
            <a:r>
              <a:rPr lang="en-US" dirty="0" smtClean="0"/>
              <a:t>Designing </a:t>
            </a:r>
            <a:r>
              <a:rPr lang="en-US" dirty="0"/>
              <a:t>and implementing evaluation plans for translational research</a:t>
            </a:r>
          </a:p>
          <a:p>
            <a:pPr lvl="1"/>
            <a:r>
              <a:rPr lang="en-US" dirty="0" smtClean="0"/>
              <a:t>Systems </a:t>
            </a:r>
            <a:r>
              <a:rPr lang="en-US" dirty="0"/>
              <a:t>science approaches to evaluate translational research efforts</a:t>
            </a:r>
          </a:p>
          <a:p>
            <a:pPr lvl="1"/>
            <a:r>
              <a:rPr lang="en-US" dirty="0" smtClean="0"/>
              <a:t>Qualitative</a:t>
            </a:r>
            <a:r>
              <a:rPr lang="en-US" dirty="0"/>
              <a:t>, quantitative and mixed methodologies for translational research</a:t>
            </a:r>
          </a:p>
          <a:p>
            <a:pPr lvl="1"/>
            <a:endParaRPr lang="en-US" dirty="0"/>
          </a:p>
        </p:txBody>
      </p:sp>
      <p:sp>
        <p:nvSpPr>
          <p:cNvPr id="3" name="Title 2"/>
          <p:cNvSpPr>
            <a:spLocks noGrp="1"/>
          </p:cNvSpPr>
          <p:nvPr>
            <p:ph type="title"/>
          </p:nvPr>
        </p:nvSpPr>
        <p:spPr/>
        <p:txBody>
          <a:bodyPr/>
          <a:lstStyle/>
          <a:p>
            <a:r>
              <a:rPr lang="en-US" dirty="0" smtClean="0"/>
              <a:t>TIG Proposal</a:t>
            </a:r>
            <a:endParaRPr lang="en-US" dirty="0"/>
          </a:p>
        </p:txBody>
      </p:sp>
    </p:spTree>
    <p:extLst>
      <p:ext uri="{BB962C8B-B14F-4D97-AF65-F5344CB8AC3E}">
        <p14:creationId xmlns:p14="http://schemas.microsoft.com/office/powerpoint/2010/main" val="1077450290"/>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169</TotalTime>
  <Words>976</Words>
  <Application>Microsoft Office PowerPoint</Application>
  <PresentationFormat>On-screen Show (4:3)</PresentationFormat>
  <Paragraphs>124</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Concourse</vt:lpstr>
      <vt:lpstr>Introducing the American Evaluation Association’s Topical Interest Group on  Translational Research Evaluation</vt:lpstr>
      <vt:lpstr>What is AEA?</vt:lpstr>
      <vt:lpstr>What is AEA?</vt:lpstr>
      <vt:lpstr>What is an AEA TIG?</vt:lpstr>
      <vt:lpstr>What do TIGs Do?</vt:lpstr>
      <vt:lpstr>What prompted development</vt:lpstr>
      <vt:lpstr>Chronology</vt:lpstr>
      <vt:lpstr>The Organizing Committee</vt:lpstr>
      <vt:lpstr>TIG Proposal</vt:lpstr>
      <vt:lpstr>Proposed First Year Activities</vt:lpstr>
      <vt:lpstr>Proposed First Year Activities</vt:lpstr>
      <vt:lpstr>Proposed First Year Activities</vt:lpstr>
      <vt:lpstr>TIG Conference Responsibilities</vt:lpstr>
      <vt:lpstr>TIG Governance</vt:lpstr>
      <vt:lpstr>Next Steps for TIG</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Introducing the American Evaluation Association’s Topical Interest Group on  Translational Research Evaluation</dc:title>
  <dc:creator>William Trochim</dc:creator>
  <cp:lastModifiedBy>William Trochim</cp:lastModifiedBy>
  <cp:revision>12</cp:revision>
  <dcterms:created xsi:type="dcterms:W3CDTF">2014-05-01T02:10:03Z</dcterms:created>
  <dcterms:modified xsi:type="dcterms:W3CDTF">2014-05-21T15:04:34Z</dcterms:modified>
</cp:coreProperties>
</file>